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3" d="100"/>
          <a:sy n="73" d="100"/>
        </p:scale>
        <p:origin x="-107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47B48606-382D-4B99-ABB1-17DD9DE16DA1}" type="datetimeFigureOut">
              <a:rPr lang="en-US" smtClean="0"/>
              <a:t>5/3/2013</a:t>
            </a:fld>
            <a:endParaRPr lang="en-US" dirty="0"/>
          </a:p>
        </p:txBody>
      </p:sp>
      <p:sp>
        <p:nvSpPr>
          <p:cNvPr id="8" name="Slide Number Placeholder 7"/>
          <p:cNvSpPr>
            <a:spLocks noGrp="1"/>
          </p:cNvSpPr>
          <p:nvPr>
            <p:ph type="sldNum" sz="quarter" idx="11"/>
          </p:nvPr>
        </p:nvSpPr>
        <p:spPr/>
        <p:txBody>
          <a:bodyPr/>
          <a:lstStyle/>
          <a:p>
            <a:fld id="{3A7DA367-1F84-4EBF-A2BE-5CB30EBF85D2}" type="slidenum">
              <a:rPr lang="en-US" smtClean="0"/>
              <a:t>‹#›</a:t>
            </a:fld>
            <a:endParaRPr lang="en-US" dirty="0"/>
          </a:p>
        </p:txBody>
      </p:sp>
      <p:sp>
        <p:nvSpPr>
          <p:cNvPr id="9" name="Footer Placeholder 8"/>
          <p:cNvSpPr>
            <a:spLocks noGrp="1"/>
          </p:cNvSpPr>
          <p:nvPr>
            <p:ph type="ftr" sz="quarter" idx="12"/>
          </p:nvPr>
        </p:nvSpPr>
        <p:spPr/>
        <p:txBody>
          <a:bodyPr/>
          <a:lstStyle/>
          <a:p>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B48606-382D-4B99-ABB1-17DD9DE16DA1}" type="datetimeFigureOut">
              <a:rPr lang="en-US" smtClean="0"/>
              <a:t>5/3/2013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7DA367-1F84-4EBF-A2BE-5CB30EBF85D2}"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B48606-382D-4B99-ABB1-17DD9DE16DA1}" type="datetimeFigureOut">
              <a:rPr lang="en-US" smtClean="0"/>
              <a:t>5/3/2013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7DA367-1F84-4EBF-A2BE-5CB30EBF85D2}"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7B48606-382D-4B99-ABB1-17DD9DE16DA1}" type="datetimeFigureOut">
              <a:rPr lang="en-US" smtClean="0"/>
              <a:t>5/3/2013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7DA367-1F84-4EBF-A2BE-5CB30EBF85D2}"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en-US" smtClean="0"/>
              <a:t>Click to edit Master title style</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B48606-382D-4B99-ABB1-17DD9DE16DA1}" type="datetimeFigureOut">
              <a:rPr lang="en-US" smtClean="0"/>
              <a:t>5/3/2013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7DA367-1F84-4EBF-A2BE-5CB30EBF85D2}"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7B48606-382D-4B99-ABB1-17DD9DE16DA1}" type="datetimeFigureOut">
              <a:rPr lang="en-US" smtClean="0"/>
              <a:t>5/3/2013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7DA367-1F84-4EBF-A2BE-5CB30EBF85D2}" type="slidenum">
              <a:rPr lang="en-US" smtClean="0"/>
              <a:t>‹#›</a:t>
            </a:fld>
            <a:endParaRPr lang="en-US" dirty="0"/>
          </a:p>
        </p:txBody>
      </p:sp>
      <p:sp>
        <p:nvSpPr>
          <p:cNvPr id="9" name="Title 8"/>
          <p:cNvSpPr>
            <a:spLocks noGrp="1"/>
          </p:cNvSpPr>
          <p:nvPr>
            <p:ph type="title"/>
          </p:nvPr>
        </p:nvSpPr>
        <p:spPr>
          <a:xfrm>
            <a:off x="914400" y="1544715"/>
            <a:ext cx="7315200" cy="1154097"/>
          </a:xfrm>
        </p:spPr>
        <p:txBody>
          <a:bodyPr/>
          <a:lstStyle/>
          <a:p>
            <a:r>
              <a:rPr lang="en-US" smtClean="0"/>
              <a:t>Click to edit Master title style</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47B48606-382D-4B99-ABB1-17DD9DE16DA1}" type="datetimeFigureOut">
              <a:rPr lang="en-US" smtClean="0"/>
              <a:t>5/3/2013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7DA367-1F84-4EBF-A2BE-5CB30EBF85D2}" type="slidenum">
              <a:rPr lang="en-US" smtClean="0"/>
              <a:t>‹#›</a:t>
            </a:fld>
            <a:endParaRPr lang="en-US" dirty="0"/>
          </a:p>
        </p:txBody>
      </p:sp>
      <p:sp>
        <p:nvSpPr>
          <p:cNvPr id="10" name="Title 9"/>
          <p:cNvSpPr>
            <a:spLocks noGrp="1"/>
          </p:cNvSpPr>
          <p:nvPr>
            <p:ph type="title"/>
          </p:nvPr>
        </p:nvSpPr>
        <p:spPr>
          <a:xfrm>
            <a:off x="914400" y="1544715"/>
            <a:ext cx="7315200" cy="1154097"/>
          </a:xfrm>
        </p:spPr>
        <p:txBody>
          <a:bodyPr/>
          <a:lstStyle/>
          <a:p>
            <a:r>
              <a:rPr lang="en-US" smtClean="0"/>
              <a:t>Click to edit Master title style</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7B48606-382D-4B99-ABB1-17DD9DE16DA1}" type="datetimeFigureOut">
              <a:rPr lang="en-US" smtClean="0"/>
              <a:t>5/3/2013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7DA367-1F84-4EBF-A2BE-5CB30EBF85D2}"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B48606-382D-4B99-ABB1-17DD9DE16DA1}" type="datetimeFigureOut">
              <a:rPr lang="en-US" smtClean="0"/>
              <a:t>5/3/2013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7DA367-1F84-4EBF-A2BE-5CB30EBF85D2}"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chor="b">
            <a:normAutofit/>
          </a:bodyPr>
          <a:lstStyle>
            <a:lvl1pPr algn="l">
              <a:defRPr sz="2800" b="0"/>
            </a:lvl1pPr>
          </a:lstStyle>
          <a:p>
            <a:r>
              <a:rPr lang="en-US" smtClean="0"/>
              <a:t>Click to edit Master title style</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B48606-382D-4B99-ABB1-17DD9DE16DA1}" type="datetimeFigureOut">
              <a:rPr lang="en-US" smtClean="0"/>
              <a:t>5/3/2013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7DA367-1F84-4EBF-A2BE-5CB30EBF85D2}"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chor="b">
            <a:normAutofit/>
          </a:bodyPr>
          <a:lstStyle>
            <a:lvl1pPr algn="l">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B48606-382D-4B99-ABB1-17DD9DE16DA1}" type="datetimeFigureOut">
              <a:rPr lang="en-US" smtClean="0"/>
              <a:t>5/3/2013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7DA367-1F84-4EBF-A2BE-5CB30EBF85D2}"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268" y="573807"/>
            <a:ext cx="86236"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8569419" y="573807"/>
            <a:ext cx="576072" cy="5723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914400" y="1544715"/>
            <a:ext cx="7315200" cy="115409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4400" y="2769833"/>
            <a:ext cx="7315200" cy="353952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007690" y="548797"/>
            <a:ext cx="1189132" cy="297918"/>
          </a:xfrm>
          <a:prstGeom prst="rect">
            <a:avLst/>
          </a:prstGeom>
        </p:spPr>
        <p:txBody>
          <a:bodyPr vert="horz" lIns="91440" tIns="45720" rIns="91440" bIns="45720" rtlCol="0" anchor="ctr"/>
          <a:lstStyle>
            <a:lvl1pPr algn="l">
              <a:defRPr sz="1200">
                <a:solidFill>
                  <a:schemeClr val="tx1">
                    <a:alpha val="50000"/>
                  </a:schemeClr>
                </a:solidFill>
              </a:defRPr>
            </a:lvl1pPr>
          </a:lstStyle>
          <a:p>
            <a:fld id="{47B48606-382D-4B99-ABB1-17DD9DE16DA1}" type="datetimeFigureOut">
              <a:rPr lang="en-US" smtClean="0"/>
              <a:t>5/3/2013</a:t>
            </a:fld>
            <a:endParaRPr lang="en-US" dirty="0"/>
          </a:p>
        </p:txBody>
      </p:sp>
      <p:sp>
        <p:nvSpPr>
          <p:cNvPr id="6" name="Slide Number Placeholder 5"/>
          <p:cNvSpPr>
            <a:spLocks noGrp="1"/>
          </p:cNvSpPr>
          <p:nvPr>
            <p:ph type="sldNum" sz="quarter" idx="4"/>
          </p:nvPr>
        </p:nvSpPr>
        <p:spPr>
          <a:xfrm>
            <a:off x="7314415" y="548797"/>
            <a:ext cx="941203" cy="301752"/>
          </a:xfrm>
          <a:prstGeom prst="rect">
            <a:avLst/>
          </a:prstGeom>
        </p:spPr>
        <p:txBody>
          <a:bodyPr vert="horz" lIns="91440" tIns="45720" rIns="91440" bIns="45720" rtlCol="0" anchor="ctr"/>
          <a:lstStyle>
            <a:lvl1pPr algn="r">
              <a:defRPr sz="1200">
                <a:solidFill>
                  <a:schemeClr val="tx1"/>
                </a:solidFill>
              </a:defRPr>
            </a:lvl1pPr>
          </a:lstStyle>
          <a:p>
            <a:fld id="{3A7DA367-1F84-4EBF-A2BE-5CB30EBF85D2}" type="slidenum">
              <a:rPr lang="en-US" smtClean="0"/>
              <a:t>‹#›</a:t>
            </a:fld>
            <a:endParaRPr lang="en-US" dirty="0"/>
          </a:p>
        </p:txBody>
      </p:sp>
      <p:sp>
        <p:nvSpPr>
          <p:cNvPr id="5" name="Footer Placeholder 4"/>
          <p:cNvSpPr>
            <a:spLocks noGrp="1"/>
          </p:cNvSpPr>
          <p:nvPr>
            <p:ph type="ftr" sz="quarter" idx="3"/>
          </p:nvPr>
        </p:nvSpPr>
        <p:spPr>
          <a:xfrm>
            <a:off x="6008688" y="855956"/>
            <a:ext cx="2246489" cy="301227"/>
          </a:xfrm>
          <a:prstGeom prst="rect">
            <a:avLst/>
          </a:prstGeom>
        </p:spPr>
        <p:txBody>
          <a:bodyPr vert="horz" lIns="91440" tIns="0" rIns="91440" bIns="45720" rtlCol="0" anchor="t"/>
          <a:lstStyle>
            <a:lvl1pPr algn="l">
              <a:defRPr sz="1000">
                <a:solidFill>
                  <a:schemeClr val="tx1"/>
                </a:solidFill>
              </a:defRPr>
            </a:lvl1pPr>
          </a:lstStyle>
          <a:p>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buClr>
          <a:schemeClr val="tx2"/>
        </a:buClr>
        <a:buFont typeface="Wingdings" charset="2"/>
        <a:buChar char="§"/>
        <a:defRPr sz="2000" kern="1200">
          <a:solidFill>
            <a:schemeClr val="tx1"/>
          </a:solidFill>
          <a:latin typeface="+mn-lt"/>
          <a:ea typeface="+mn-ea"/>
          <a:cs typeface="+mn-cs"/>
        </a:defRPr>
      </a:lvl1pPr>
      <a:lvl2pPr marL="502920" indent="-182880" algn="l" defTabSz="914400" rtl="0" eaLnBrk="1" latinLnBrk="0" hangingPunct="1">
        <a:spcBef>
          <a:spcPct val="20000"/>
        </a:spcBef>
        <a:buClr>
          <a:schemeClr val="tx2"/>
        </a:buClr>
        <a:buFont typeface="Wingdings" charset="2"/>
        <a:buChar char="§"/>
        <a:defRPr sz="1800" kern="1200">
          <a:solidFill>
            <a:schemeClr val="tx1"/>
          </a:solidFill>
          <a:latin typeface="+mn-lt"/>
          <a:ea typeface="+mn-ea"/>
          <a:cs typeface="+mn-cs"/>
        </a:defRPr>
      </a:lvl2pPr>
      <a:lvl3pPr marL="685800" indent="-182880" algn="l" defTabSz="914400" rtl="0" eaLnBrk="1" latinLnBrk="0" hangingPunct="1">
        <a:spcBef>
          <a:spcPct val="20000"/>
        </a:spcBef>
        <a:buClr>
          <a:schemeClr val="tx2"/>
        </a:buClr>
        <a:buFont typeface="Wingdings" charset="2"/>
        <a:buChar char="§"/>
        <a:defRPr sz="1600" kern="1200">
          <a:solidFill>
            <a:schemeClr val="tx1"/>
          </a:solidFill>
          <a:latin typeface="+mn-lt"/>
          <a:ea typeface="+mn-ea"/>
          <a:cs typeface="+mn-cs"/>
        </a:defRPr>
      </a:lvl3pPr>
      <a:lvl4pPr marL="9144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4pPr>
      <a:lvl5pPr marL="1143000" indent="-182880" algn="l" defTabSz="914400" rtl="0" eaLnBrk="1" latinLnBrk="0" hangingPunct="1">
        <a:spcBef>
          <a:spcPct val="20000"/>
        </a:spcBef>
        <a:buClr>
          <a:schemeClr val="tx2"/>
        </a:buClr>
        <a:buFont typeface="Wingdings"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Impacts Of The Indian Partition</a:t>
            </a:r>
            <a:endParaRPr lang="en-US" dirty="0"/>
          </a:p>
        </p:txBody>
      </p:sp>
      <p:sp>
        <p:nvSpPr>
          <p:cNvPr id="3" name="Subtitle 2"/>
          <p:cNvSpPr>
            <a:spLocks noGrp="1"/>
          </p:cNvSpPr>
          <p:nvPr>
            <p:ph type="subTitle" idx="1"/>
          </p:nvPr>
        </p:nvSpPr>
        <p:spPr/>
        <p:txBody>
          <a:bodyPr/>
          <a:lstStyle/>
          <a:p>
            <a:r>
              <a:rPr lang="en-US" dirty="0" smtClean="0"/>
              <a:t>Emily Butler</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304800"/>
            <a:ext cx="4572000" cy="30230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598195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8709"/>
            <a:ext cx="7315200" cy="1154097"/>
          </a:xfrm>
        </p:spPr>
        <p:txBody>
          <a:bodyPr/>
          <a:lstStyle/>
          <a:p>
            <a:r>
              <a:rPr lang="en-US" dirty="0" smtClean="0"/>
              <a:t>Social</a:t>
            </a:r>
            <a:endParaRPr lang="en-US" dirty="0"/>
          </a:p>
        </p:txBody>
      </p:sp>
      <p:sp>
        <p:nvSpPr>
          <p:cNvPr id="3" name="Content Placeholder 2"/>
          <p:cNvSpPr>
            <a:spLocks noGrp="1"/>
          </p:cNvSpPr>
          <p:nvPr>
            <p:ph idx="1"/>
          </p:nvPr>
        </p:nvSpPr>
        <p:spPr/>
        <p:txBody>
          <a:bodyPr/>
          <a:lstStyle/>
          <a:p>
            <a:pPr marL="45720" indent="0">
              <a:buNone/>
            </a:pPr>
            <a:r>
              <a:rPr lang="en-US" dirty="0" smtClean="0"/>
              <a:t>Other than the fact that the bad blood after the partition the fact still remains that Pakistan is Islamic and India is Hindu.</a:t>
            </a:r>
          </a:p>
          <a:p>
            <a:pPr marL="45720" indent="0">
              <a:buNone/>
            </a:pPr>
            <a:r>
              <a:rPr lang="en-US" dirty="0" smtClean="0"/>
              <a:t>The two countries dispute, to this day, over the Himalayan </a:t>
            </a:r>
            <a:r>
              <a:rPr lang="en-US" dirty="0" smtClean="0"/>
              <a:t>boundries</a:t>
            </a:r>
            <a:r>
              <a:rPr lang="en-US" dirty="0" smtClean="0"/>
              <a:t> between these two countries</a:t>
            </a:r>
            <a:r>
              <a:rPr lang="en-US" dirty="0" smtClean="0"/>
              <a:t>.</a:t>
            </a:r>
          </a:p>
          <a:p>
            <a:pPr marL="45720" indent="0">
              <a:buNone/>
            </a:pPr>
            <a:r>
              <a:rPr lang="en-US" dirty="0" smtClean="0"/>
              <a:t>During the migration between the countries many people came to train stations to find mutilated bodies and women who had been raped as well as traumatized children stepping off the train before a mass of people going the other way got on in a rush.</a:t>
            </a:r>
            <a:endParaRPr lang="en-US"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21771"/>
            <a:ext cx="2324100" cy="15494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6095" t="17693" r="7353" b="17088"/>
          <a:stretch/>
        </p:blipFill>
        <p:spPr bwMode="auto">
          <a:xfrm>
            <a:off x="3657600" y="115389"/>
            <a:ext cx="1994575" cy="142929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007257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7315200" cy="1154097"/>
          </a:xfrm>
        </p:spPr>
        <p:txBody>
          <a:bodyPr/>
          <a:lstStyle/>
          <a:p>
            <a:r>
              <a:rPr lang="en-US" dirty="0" smtClean="0"/>
              <a:t>Political</a:t>
            </a:r>
            <a:endParaRPr lang="en-US" dirty="0"/>
          </a:p>
        </p:txBody>
      </p:sp>
      <p:sp>
        <p:nvSpPr>
          <p:cNvPr id="3" name="Content Placeholder 2"/>
          <p:cNvSpPr>
            <a:spLocks noGrp="1"/>
          </p:cNvSpPr>
          <p:nvPr>
            <p:ph idx="1"/>
          </p:nvPr>
        </p:nvSpPr>
        <p:spPr>
          <a:xfrm>
            <a:off x="914400" y="1828800"/>
            <a:ext cx="7315200" cy="4876800"/>
          </a:xfrm>
        </p:spPr>
        <p:txBody>
          <a:bodyPr>
            <a:normAutofit/>
          </a:bodyPr>
          <a:lstStyle/>
          <a:p>
            <a:pPr marL="45720" indent="0">
              <a:buNone/>
            </a:pPr>
            <a:r>
              <a:rPr lang="en-US" dirty="0" smtClean="0"/>
              <a:t>After the partition </a:t>
            </a:r>
            <a:r>
              <a:rPr lang="en-US" dirty="0" smtClean="0"/>
              <a:t>of </a:t>
            </a:r>
            <a:r>
              <a:rPr lang="en-US" dirty="0" smtClean="0"/>
              <a:t>India and Pakistan the ties are no longer positive.</a:t>
            </a:r>
          </a:p>
          <a:p>
            <a:pPr marL="45720" indent="0">
              <a:buNone/>
            </a:pPr>
            <a:r>
              <a:rPr lang="en-US" dirty="0" smtClean="0"/>
              <a:t>Other than the fact of the bad blood causing no alliances between the two countries there is also the fact that Pakistan chose China and the US as its allies and India chose </a:t>
            </a:r>
            <a:r>
              <a:rPr lang="en-US" dirty="0" smtClean="0"/>
              <a:t>Soviet Russia</a:t>
            </a:r>
            <a:r>
              <a:rPr lang="en-US" dirty="0" smtClean="0"/>
              <a:t> </a:t>
            </a:r>
            <a:r>
              <a:rPr lang="en-US" dirty="0" smtClean="0"/>
              <a:t>as an ally. </a:t>
            </a:r>
            <a:r>
              <a:rPr lang="en-US" dirty="0"/>
              <a:t/>
            </a:r>
            <a:br>
              <a:rPr lang="en-US" dirty="0"/>
            </a:br>
            <a:r>
              <a:rPr lang="en-US" dirty="0" smtClean="0"/>
              <a:t>Nuclear advancements do not help the situation at all and in fact worried many countries of South Asia that there might be a nuclear war between the two countries after there was nuclear testing so close to each other in time</a:t>
            </a:r>
            <a:r>
              <a:rPr lang="en-US" dirty="0" smtClean="0"/>
              <a:t>.</a:t>
            </a:r>
          </a:p>
          <a:p>
            <a:pPr marL="45720" indent="0">
              <a:buNone/>
            </a:pPr>
            <a:r>
              <a:rPr lang="en-US" dirty="0"/>
              <a:t>Again both of the newly made governments were ill-equipped to handle the migration of the extreme numbers between the countries.</a:t>
            </a:r>
          </a:p>
          <a:p>
            <a:pPr marL="45720" indent="0">
              <a:buNone/>
            </a:pPr>
            <a:endParaRPr lang="en-US" dirty="0"/>
          </a:p>
        </p:txBody>
      </p:sp>
    </p:spTree>
    <p:extLst>
      <p:ext uri="{BB962C8B-B14F-4D97-AF65-F5344CB8AC3E}">
        <p14:creationId xmlns:p14="http://schemas.microsoft.com/office/powerpoint/2010/main" val="13480937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0"/>
            <a:ext cx="7315200" cy="1154097"/>
          </a:xfrm>
        </p:spPr>
        <p:txBody>
          <a:bodyPr/>
          <a:lstStyle/>
          <a:p>
            <a:r>
              <a:rPr lang="en-US" dirty="0" smtClean="0"/>
              <a:t>Economic</a:t>
            </a:r>
            <a:endParaRPr lang="en-US" dirty="0"/>
          </a:p>
        </p:txBody>
      </p:sp>
      <p:sp>
        <p:nvSpPr>
          <p:cNvPr id="3" name="Content Placeholder 2"/>
          <p:cNvSpPr>
            <a:spLocks noGrp="1"/>
          </p:cNvSpPr>
          <p:nvPr>
            <p:ph idx="1"/>
          </p:nvPr>
        </p:nvSpPr>
        <p:spPr>
          <a:xfrm>
            <a:off x="685800" y="1600200"/>
            <a:ext cx="7315200" cy="3539527"/>
          </a:xfrm>
        </p:spPr>
        <p:txBody>
          <a:bodyPr/>
          <a:lstStyle/>
          <a:p>
            <a:pPr marL="45720" indent="0">
              <a:buNone/>
            </a:pPr>
            <a:r>
              <a:rPr lang="en-US" dirty="0" smtClean="0"/>
              <a:t>After the partition India and Pakistan have gone into dramatic economical changes in total different directions</a:t>
            </a:r>
            <a:r>
              <a:rPr lang="en-US" dirty="0" smtClean="0"/>
              <a:t>.</a:t>
            </a:r>
          </a:p>
          <a:p>
            <a:pPr marL="45720" indent="0">
              <a:buNone/>
            </a:pPr>
            <a:r>
              <a:rPr lang="en-US" dirty="0" smtClean="0"/>
              <a:t>Both countries with exceptionally ill-equipped to handle the massive migration both ways.</a:t>
            </a:r>
            <a:endParaRPr lang="en-US" dirty="0" smtClean="0"/>
          </a:p>
          <a:p>
            <a:pPr marL="45720" indent="0">
              <a:buNone/>
            </a:pPr>
            <a:r>
              <a:rPr lang="en-US" dirty="0" smtClean="0"/>
              <a:t>India’s growth in economy is due to foreign investment.</a:t>
            </a:r>
          </a:p>
          <a:p>
            <a:pPr marL="45720" indent="0">
              <a:buNone/>
            </a:pPr>
            <a:r>
              <a:rPr lang="en-US" dirty="0" smtClean="0"/>
              <a:t>Pakistan’s drop in economy is getting better as of today but many are worried that Islamic Militancy will take over.</a:t>
            </a:r>
            <a:endParaRPr 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744" r="7407"/>
          <a:stretch/>
        </p:blipFill>
        <p:spPr bwMode="auto">
          <a:xfrm>
            <a:off x="3087189" y="4402183"/>
            <a:ext cx="2425337" cy="16080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215546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ctiv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Perspective</Template>
  <TotalTime>157</TotalTime>
  <Words>213</Words>
  <Application>Microsoft Office PowerPoint</Application>
  <PresentationFormat>On-screen Show (4:3)</PresentationFormat>
  <Paragraphs>15</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Perspective</vt:lpstr>
      <vt:lpstr>The Impacts Of The Indian Partition</vt:lpstr>
      <vt:lpstr>Social</vt:lpstr>
      <vt:lpstr>Political</vt:lpstr>
      <vt:lpstr>Economic</vt:lpstr>
    </vt:vector>
  </TitlesOfParts>
  <Company>Lampeter-Strasburg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Impacts Of The Partition In</dc:title>
  <dc:creator>Emily Butler (STUDENT)</dc:creator>
  <cp:lastModifiedBy>Emily Butler (STUDENT)</cp:lastModifiedBy>
  <cp:revision>8</cp:revision>
  <dcterms:created xsi:type="dcterms:W3CDTF">2013-05-02T14:52:44Z</dcterms:created>
  <dcterms:modified xsi:type="dcterms:W3CDTF">2013-05-03T15:48:44Z</dcterms:modified>
</cp:coreProperties>
</file>